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2" r:id="rId4"/>
    <p:sldId id="293" r:id="rId5"/>
    <p:sldId id="294" r:id="rId6"/>
    <p:sldId id="284" r:id="rId7"/>
    <p:sldId id="265" r:id="rId8"/>
    <p:sldId id="285" r:id="rId9"/>
    <p:sldId id="286" r:id="rId10"/>
    <p:sldId id="289" r:id="rId11"/>
    <p:sldId id="304" r:id="rId12"/>
    <p:sldId id="305" r:id="rId13"/>
    <p:sldId id="268" r:id="rId14"/>
    <p:sldId id="279" r:id="rId15"/>
    <p:sldId id="281" r:id="rId16"/>
    <p:sldId id="267" r:id="rId17"/>
    <p:sldId id="295" r:id="rId18"/>
    <p:sldId id="296" r:id="rId19"/>
    <p:sldId id="290" r:id="rId20"/>
    <p:sldId id="327" r:id="rId21"/>
    <p:sldId id="269" r:id="rId22"/>
    <p:sldId id="307" r:id="rId23"/>
    <p:sldId id="308" r:id="rId24"/>
    <p:sldId id="320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22" r:id="rId33"/>
    <p:sldId id="324" r:id="rId34"/>
    <p:sldId id="325" r:id="rId35"/>
    <p:sldId id="326" r:id="rId36"/>
    <p:sldId id="270" r:id="rId37"/>
    <p:sldId id="297" r:id="rId38"/>
    <p:sldId id="298" r:id="rId39"/>
    <p:sldId id="271" r:id="rId40"/>
    <p:sldId id="282" r:id="rId41"/>
    <p:sldId id="283" r:id="rId42"/>
    <p:sldId id="299" r:id="rId43"/>
    <p:sldId id="272" r:id="rId44"/>
    <p:sldId id="300" r:id="rId45"/>
    <p:sldId id="273" r:id="rId46"/>
    <p:sldId id="291" r:id="rId47"/>
    <p:sldId id="301" r:id="rId48"/>
    <p:sldId id="303" r:id="rId49"/>
  </p:sldIdLst>
  <p:sldSz cx="12192000" cy="6858000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33766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9-03-10T00:29:35.49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69E369FA-4ADA-4041-9E75-D7F073C36543}" emma:medium="tactile" emma:mode="ink">
          <msink:context xmlns:msink="http://schemas.microsoft.com/ink/2010/main" type="inkDrawing" rotatedBoundingBox="11314,8966 13315,9021 13314,9063 11313,9007" shapeName="Other"/>
        </emma:interpretation>
      </emma:emma>
    </inkml:annotationXML>
    <inkml:trace contextRef="#ctx0" brushRef="#br0">0 0 0,'26'0'844,"-1"0"-828,1 26-16,0-26 15,-1 0 16,1 0-31,0 0 16,-1 0 0,1 0-1,0 0-15,-1 0 94,1 0-78,0 0-1,-1 0 17,1 0 14,-1 0-30,1 0 281,0 0-281,-1 0-16,1 0 265,0 0-265,-1 0 1094,1 0-1078,0 0-1,-1 0 1,1 0-16,0 0 15,-1 0 1,1 0 0,0 0-1,-1 0 1,1 0 0,0 0-16,-1 0 31,1 0-16,0 0-15,-1 0 16,1 0-16,0 0 31,-1 0 266,1 0-266,0 0-31,-1 0 32,1 0-1,0 0-15,-1 0-1,1 0 1,0 0 31,-1 0-32,1 0 1,-1 0-16,1 0 31,0 0-15,-1 0 1140,1 25-1140,0-25-16,-1 0 31,1 0-15,0 0-1,-1 0 63,1 0-62,0 0 62,-1 0-62,1 0 31,0 0-32,-1 0 1,1 0 78,0 0-79,-26 26 1,25-26-1,1 0 1,0 0 0,-1 0-1,1 0 79,0 0-78,-1 0 15,1 0-15,0 0-1,-1 0 95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33766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9-03-10T00:31:31.73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4494D073-AA88-4AD8-BB81-FA7C8F0CFFFB}" emma:medium="tactile" emma:mode="ink">
          <msink:context xmlns:msink="http://schemas.microsoft.com/ink/2010/main" type="inkDrawing" rotatedBoundingBox="10006,10301 14572,10354 14571,10404 10005,10352" shapeName="Other"/>
        </emma:interpretation>
      </emma:emma>
    </inkml:annotationXML>
    <inkml:trace contextRef="#ctx0" brushRef="#br0">0 0 0,'25'0'782,"1"0"-767,-1 0-15,1 0 63,0 0-16,-1 0 31,1 0 375,0 0-437,-1 0 77,1 0-61,0 0 77,-1 0-93,1 0-1,0 0 32,-1 0-31,1 0 31,0 0-1,-1 0 17,1 0-1,0 0-46,-1 0 0,1 0-1,0 0 110,-1 0-109,1 0-16,0 0 16,-1 0-1,1 0 95,0 0-95,-1 0 16,1 0 63,0 0-94,-1 0 16,1 0 187,-1 0-203,1 0 16,0 0-1,-1 0 95,1 0-110,-26 26 46,26-26 95,-26 25-141,25-25 16,1 0-16,0 0 47,-1 0 31,1 0-63,0 0 17,-1 0-32,1 0 15,0 0-15,-1 0 266,1 0-251,0 0 32,-1 0-15,1 0-1,0 0 0,-1 0 78,1 0-109,0 0 516,-1 0-500,1 0-16,0 0 62,-1 0-31,1 0 1,0 0-32,-1 0 31,1 0-31,-1 0 16,1 0-1,0 0 16,-1 0 16,1 0-47,0 0 219,-1 0-203,1 0-16,0 0 31,-1 0-15,1 0-16,0 0 15,-1 0-15,1 0 31,0 0 63,-1 0-94,1 0 31,0 0-15,-1 0-16,1 0 16,0 0 15,-1 0 63,1 0-79,0 0 735,-1 0-734,1 0 0,0 0-1,-1 0 48,1 0-1,0 0-46,-1 0 78,1 0-32,0 0-31,-1 0 1,1 0-1,-1 0-16,1 0 1,0 0 31,-1 0-16,1 0 32,0 0-48,-1 0-15,1 0 47,0 0 0,-1 0-47,1 0 31,0 0-15,-1 0 0,1 0 15,0 0 16,-1 0 0,1 0-32,0 0 1,-1 0-1,1 0-15,0 0 16,-1 0 15,1 0 1,0 0-32,-1 0 15,1 0 1,0 0-1,-1 0 1,1 0 0,0 0-1,-1 0 1,1 0 0,-1 0 30,1 0 1,0 0-47,-1 0 16,1 0 0,0 0-1,-1 0 1,1 0-1,0 0 1,-1 0 0,1 0-1,0 0 1,-1 0-16,1 0 94,0 0-79,-1 0-15,1 0 16,0 0 15,-1 0-15,1 0-16,0 0 15,-1 0 17,1 0 46,0 0-47,-1 0-15,1 0-1,0 0-15,-1 0 32,1 0 827,0 0-843,-1 0-16,1 0 15,-1 0-15,1 0 31,0 0-15,-1 0 0,1 0-16,0 0 15,-1 0 1,1 0 0,0 0-1,-1 0 1,1 0-16,0 0 15,-1 0 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33766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9-03-10T00:32:00.63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0,'25'0'890,"1"0"-874,0 0 0,-1 0-1,1 0-15,0 0 32,-1 0-32,1 0 15,0 0 1,-1 0-16,1 0 15,0 0 17,-1 0-17,1 0-15,0 0 16,-1 0 0,1 0-16,-1 0 15,27 0 1,-1 0-1,-25 0 1,-1 0-16,27 0 16,-27 0-16,1 0 31,0 0-31,-1 0 16,1 0-1,0 0 1,-1 0-16,1 0 31,0 0-15,-1 0-16,1 0 15,0 0 1,-1 0 31,1 0 15,0 0-62,-1 0 32,1 0-17,0 0 32,-1 0 16,1 0-48,0 0-15,-1 0 16,1 0-1,0 0 1,-1 0 0,1 0-1,-1 0-15,1 0 16,0 0 0,-1 0-1,1 0 32,0 0 0,-1 0 0,1 0-32,0 0 17,-1 0-32,1 0 31,0 0 78,-1 0-93,1 0-16,0 0 16,-1 0-1,1 0 16,0 0-31,-1 0 16,1 0 0,0 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B774-DCE9-489D-8FD4-5A2D1B8DB648}" type="datetimeFigureOut">
              <a:rPr lang="en-AU" smtClean="0"/>
              <a:t>26/05/2024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816F-004B-4CD9-BBC9-DE479B7AED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0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B774-DCE9-489D-8FD4-5A2D1B8DB648}" type="datetimeFigureOut">
              <a:rPr lang="en-AU" smtClean="0"/>
              <a:t>26/05/2024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816F-004B-4CD9-BBC9-DE479B7AED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06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B774-DCE9-489D-8FD4-5A2D1B8DB648}" type="datetimeFigureOut">
              <a:rPr lang="en-AU" smtClean="0"/>
              <a:t>26/05/2024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816F-004B-4CD9-BBC9-DE479B7AED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00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B774-DCE9-489D-8FD4-5A2D1B8DB648}" type="datetimeFigureOut">
              <a:rPr lang="en-AU" smtClean="0"/>
              <a:t>26/05/2024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816F-004B-4CD9-BBC9-DE479B7AED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68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B774-DCE9-489D-8FD4-5A2D1B8DB648}" type="datetimeFigureOut">
              <a:rPr lang="en-AU" smtClean="0"/>
              <a:t>26/05/2024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816F-004B-4CD9-BBC9-DE479B7AED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825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B774-DCE9-489D-8FD4-5A2D1B8DB648}" type="datetimeFigureOut">
              <a:rPr lang="en-AU" smtClean="0"/>
              <a:t>26/05/2024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816F-004B-4CD9-BBC9-DE479B7AED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14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B774-DCE9-489D-8FD4-5A2D1B8DB648}" type="datetimeFigureOut">
              <a:rPr lang="en-AU" smtClean="0"/>
              <a:t>26/05/2024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816F-004B-4CD9-BBC9-DE479B7AED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29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B774-DCE9-489D-8FD4-5A2D1B8DB648}" type="datetimeFigureOut">
              <a:rPr lang="en-AU" smtClean="0"/>
              <a:t>26/05/2024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816F-004B-4CD9-BBC9-DE479B7AED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09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B774-DCE9-489D-8FD4-5A2D1B8DB648}" type="datetimeFigureOut">
              <a:rPr lang="en-AU" smtClean="0"/>
              <a:t>26/05/2024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816F-004B-4CD9-BBC9-DE479B7AED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1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B774-DCE9-489D-8FD4-5A2D1B8DB648}" type="datetimeFigureOut">
              <a:rPr lang="en-AU" smtClean="0"/>
              <a:t>26/05/2024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816F-004B-4CD9-BBC9-DE479B7AED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75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B774-DCE9-489D-8FD4-5A2D1B8DB648}" type="datetimeFigureOut">
              <a:rPr lang="en-AU" smtClean="0"/>
              <a:t>26/05/2024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816F-004B-4CD9-BBC9-DE479B7AED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39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CB774-DCE9-489D-8FD4-5A2D1B8DB648}" type="datetimeFigureOut">
              <a:rPr lang="en-AU" smtClean="0"/>
              <a:t>26/05/2024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816F-004B-4CD9-BBC9-DE479B7AED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40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customXml" Target="../ink/ink2.xml"/><Relationship Id="rId4" Type="http://schemas.openxmlformats.org/officeDocument/2006/relationships/image" Target="../media/image24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79" y="1939636"/>
            <a:ext cx="5726050" cy="42728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64523" y="810491"/>
            <a:ext cx="5861304" cy="2862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6000" dirty="0"/>
              <a:t>Doing the HSC Minimum Standards tests…</a:t>
            </a:r>
          </a:p>
        </p:txBody>
      </p:sp>
    </p:spTree>
    <p:extLst>
      <p:ext uri="{BB962C8B-B14F-4D97-AF65-F5344CB8AC3E}">
        <p14:creationId xmlns:p14="http://schemas.microsoft.com/office/powerpoint/2010/main" val="425891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36" y="301752"/>
            <a:ext cx="570585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There are also </a:t>
            </a:r>
            <a:r>
              <a:rPr lang="en-AU" sz="3200" u="sng" dirty="0"/>
              <a:t>practice tests </a:t>
            </a:r>
            <a:r>
              <a:rPr lang="en-AU" sz="3200" dirty="0"/>
              <a:t>(25 minutes) available in each area. Like the real tests, these are only available between 8am and 4pm on school days.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494" y="366635"/>
            <a:ext cx="4554071" cy="53610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798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36" y="301752"/>
            <a:ext cx="570585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There are also </a:t>
            </a:r>
            <a:r>
              <a:rPr lang="en-AU" sz="3200" u="sng" dirty="0"/>
              <a:t>practice tests </a:t>
            </a:r>
            <a:r>
              <a:rPr lang="en-AU" sz="3200" dirty="0"/>
              <a:t>(25 minutes) available in each area. Like the real tests, these are only available between 8am and 4pm on school days.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336" y="2968567"/>
            <a:ext cx="570585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Both real &amp; practice tests need a log-in letter, with a PIN.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494" y="366635"/>
            <a:ext cx="4554071" cy="53610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355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36" y="301752"/>
            <a:ext cx="570585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There are also </a:t>
            </a:r>
            <a:r>
              <a:rPr lang="en-AU" sz="3200" u="sng" dirty="0"/>
              <a:t>practice tests </a:t>
            </a:r>
            <a:r>
              <a:rPr lang="en-AU" sz="3200" dirty="0"/>
              <a:t>(25 minutes) available in each area. Like the real tests, these are only available between 8am and 4pm on school days.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336" y="2968567"/>
            <a:ext cx="570585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Both real &amp; practice tests need a log-in letter, with a PIN.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336" y="4158055"/>
            <a:ext cx="570585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Real and practice tests can </a:t>
            </a:r>
            <a:r>
              <a:rPr lang="en-AU" sz="3200" u="sng" dirty="0"/>
              <a:t>only</a:t>
            </a:r>
            <a:r>
              <a:rPr lang="en-AU" sz="3200" dirty="0"/>
              <a:t> be done on computers with the right software installed.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494" y="366635"/>
            <a:ext cx="4554071" cy="53610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515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376" y="367553"/>
            <a:ext cx="112596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Log-in through the website address…..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" y="1201269"/>
            <a:ext cx="5286460" cy="2825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C903B31-DCB8-485D-8E0E-B00F128EDCED}"/>
              </a:ext>
            </a:extLst>
          </p:cNvPr>
          <p:cNvSpPr/>
          <p:nvPr/>
        </p:nvSpPr>
        <p:spPr>
          <a:xfrm>
            <a:off x="552450" y="2486025"/>
            <a:ext cx="3371850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22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376" y="367553"/>
            <a:ext cx="112596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Log-in through the website address…..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" y="1201269"/>
            <a:ext cx="5286460" cy="2825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20" y="1766863"/>
            <a:ext cx="9849225" cy="3331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664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376" y="367553"/>
            <a:ext cx="112596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Log-in through the website address…..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" y="1201269"/>
            <a:ext cx="5286460" cy="2825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20" y="1766863"/>
            <a:ext cx="9849225" cy="3331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510115" y="1335195"/>
            <a:ext cx="9161932" cy="5383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E011708-0207-4E11-B6E2-1E9B945B8C48}"/>
              </a:ext>
            </a:extLst>
          </p:cNvPr>
          <p:cNvSpPr/>
          <p:nvPr/>
        </p:nvSpPr>
        <p:spPr>
          <a:xfrm>
            <a:off x="7091081" y="6076950"/>
            <a:ext cx="3371850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70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24" y="313765"/>
            <a:ext cx="114389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….and start answering questions.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49624" y="1134596"/>
            <a:ext cx="5145741" cy="54723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810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24" y="313765"/>
            <a:ext cx="114389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….and start answering questions.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49624" y="1134596"/>
            <a:ext cx="5145741" cy="5472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889812" y="1134597"/>
            <a:ext cx="5898776" cy="2800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992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24" y="313765"/>
            <a:ext cx="114389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….and start answering questions.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49624" y="1134596"/>
            <a:ext cx="5145741" cy="5472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889812" y="1134597"/>
            <a:ext cx="5898776" cy="28009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562725" y="4178114"/>
            <a:ext cx="4552950" cy="2428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3079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655" y="369455"/>
            <a:ext cx="577272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can change an answer, up until the time you click on “submit”.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655" y="2426002"/>
            <a:ext cx="577272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For each question, the test will only let you choose one answer.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655" y="3990109"/>
            <a:ext cx="577272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After clicking on “submit”, you can’t go back to that question, and you can’t change an answer.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674" y="369455"/>
            <a:ext cx="4950691" cy="51903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243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493776"/>
            <a:ext cx="5358384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There are three tests, all on-line, each test taking 45 minutes:</a:t>
            </a:r>
          </a:p>
          <a:p>
            <a:endParaRPr lang="en-AU" sz="3200" dirty="0"/>
          </a:p>
          <a:p>
            <a:endParaRPr lang="en-AU" sz="3200" dirty="0"/>
          </a:p>
          <a:p>
            <a:endParaRPr lang="en-AU" sz="3200" dirty="0"/>
          </a:p>
          <a:p>
            <a:endParaRPr lang="en-AU" sz="3200" dirty="0"/>
          </a:p>
          <a:p>
            <a:endParaRPr lang="en-AU" sz="3200" dirty="0"/>
          </a:p>
          <a:p>
            <a:endParaRPr lang="en-A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493776"/>
            <a:ext cx="5458968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79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07" y="2070331"/>
            <a:ext cx="11146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In multiple-choice tests, </a:t>
            </a:r>
            <a:r>
              <a:rPr lang="en-AU" sz="8000" u="sng" dirty="0">
                <a:solidFill>
                  <a:srgbClr val="FF0000"/>
                </a:solidFill>
              </a:rPr>
              <a:t>think</a:t>
            </a:r>
            <a:r>
              <a:rPr lang="en-AU" sz="6000" dirty="0"/>
              <a:t> about each answer!!!</a:t>
            </a:r>
          </a:p>
        </p:txBody>
      </p:sp>
    </p:spTree>
    <p:extLst>
      <p:ext uri="{BB962C8B-B14F-4D97-AF65-F5344CB8AC3E}">
        <p14:creationId xmlns:p14="http://schemas.microsoft.com/office/powerpoint/2010/main" val="2743279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482" y="304800"/>
            <a:ext cx="112955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The writing question will have a choice….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0" y="1156447"/>
            <a:ext cx="4610381" cy="5311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37" y="2174502"/>
            <a:ext cx="3714750" cy="302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83624" y="3173506"/>
            <a:ext cx="1344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116052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655" y="471054"/>
            <a:ext cx="109635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For the writing, there’s a word-counter on screen…..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655" y="1431636"/>
            <a:ext cx="54032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The word-counter tells you how many words you have used in your writing.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655" y="3223491"/>
            <a:ext cx="540327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don’t have to worry about going under 500 words…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655" y="5006109"/>
            <a:ext cx="54032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…but don’t go over!</a:t>
            </a:r>
          </a:p>
        </p:txBody>
      </p:sp>
    </p:spTree>
    <p:extLst>
      <p:ext uri="{BB962C8B-B14F-4D97-AF65-F5344CB8AC3E}">
        <p14:creationId xmlns:p14="http://schemas.microsoft.com/office/powerpoint/2010/main" val="2931934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655" y="461818"/>
            <a:ext cx="109635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For the writing, there’s a word-counter on screen…..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655" y="1431636"/>
            <a:ext cx="54032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The word-counter tells you how many words you have used in your writing.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655" y="3223491"/>
            <a:ext cx="540327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don’t have to worry about going under 500 words…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655" y="5006109"/>
            <a:ext cx="54032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…but don’t go over!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471" y="1433540"/>
            <a:ext cx="5167747" cy="2449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8471" y="4110182"/>
            <a:ext cx="5167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/>
              <a:t>…and </a:t>
            </a:r>
            <a:r>
              <a:rPr lang="en-AU" sz="4800" u="sng" dirty="0"/>
              <a:t>plan</a:t>
            </a:r>
            <a:r>
              <a:rPr lang="en-AU" sz="4800" dirty="0"/>
              <a:t> your writing, before you begin!</a:t>
            </a:r>
          </a:p>
        </p:txBody>
      </p:sp>
    </p:spTree>
    <p:extLst>
      <p:ext uri="{BB962C8B-B14F-4D97-AF65-F5344CB8AC3E}">
        <p14:creationId xmlns:p14="http://schemas.microsoft.com/office/powerpoint/2010/main" val="1210480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434109"/>
            <a:ext cx="1128683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Problems with a lot of writing samples have been: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6" y="1071479"/>
            <a:ext cx="5938982" cy="5693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spelling of common words;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32" y="1071479"/>
            <a:ext cx="5099542" cy="5693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4623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434109"/>
            <a:ext cx="1128683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Problems with a lot of writing samples have been: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6" y="1071479"/>
            <a:ext cx="5938982" cy="5693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spelling of common words;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having enough ideas, and not sticking to the topic;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32" y="1071479"/>
            <a:ext cx="5099542" cy="5693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4615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434109"/>
            <a:ext cx="1128683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Problems with a lot of writing samples have been: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6" y="1071479"/>
            <a:ext cx="5938982" cy="5693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spelling of common words;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having enough ideas, and not sticking to the topic;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using paragraphs (including an introduction and conclusion);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32" y="1071479"/>
            <a:ext cx="5099542" cy="5693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0040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434109"/>
            <a:ext cx="1128683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Problems with a lot of writing samples have been: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6" y="1071479"/>
            <a:ext cx="5938982" cy="5693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spelling of common words;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having enough ideas, and not sticking to the topic;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using paragraphs (including an introduction and conclusion);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writing in sentences;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32" y="1071479"/>
            <a:ext cx="5099542" cy="5693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9069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434109"/>
            <a:ext cx="1128683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Problems with a lot of writing samples have been: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6" y="1071479"/>
            <a:ext cx="5938982" cy="5693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spelling of common words;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having enough ideas, and not sticking to the topic;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using paragraphs (including an introduction and conclusion);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writing in sentences;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poor punctuation (especially capitals, full stops, commas and apostrophes);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32" y="1071479"/>
            <a:ext cx="5099542" cy="5693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8423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434109"/>
            <a:ext cx="1128683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Problems with a lot of writing samples have been: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6" y="1071479"/>
            <a:ext cx="5938982" cy="5693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spelling of common words;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having enough ideas, and not sticking to the topic;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using paragraphs (including an introduction and conclusion);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writing in sentences;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poor punctuation (especially capitals, full stops, commas and apostrophes);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verbs not agreeing with the subject;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32" y="1071479"/>
            <a:ext cx="5099542" cy="5693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102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493776"/>
            <a:ext cx="5358384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There are three tests, all on-line, each test taking 45 minutes: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reading test (45 multiple-choice questions);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3200" dirty="0"/>
          </a:p>
          <a:p>
            <a:endParaRPr lang="en-A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493776"/>
            <a:ext cx="5458968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01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434109"/>
            <a:ext cx="1128683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Problems with a lot of writing samples have been: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6" y="1071479"/>
            <a:ext cx="5938982" cy="5693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spelling of common words;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having enough ideas, and not sticking to the topic;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using paragraphs (including an introduction and conclusion);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writing in sentences;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poor punctuation (especially capitals, full stops, commas and apostrophes);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verbs not agreeing with the subject;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mixing up tense;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32" y="1071479"/>
            <a:ext cx="5099542" cy="5693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8633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434109"/>
            <a:ext cx="1128683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Problems with a lot of writing samples have been: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6" y="1071479"/>
            <a:ext cx="5938982" cy="5693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spelling of common words;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having enough ideas, and not sticking to the topic;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using paragraphs (including an introduction and conclusion);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not writing in sentences;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poor punctuation (especially capitals, full stops, commas and apostrophes);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verbs not agreeing with the subject;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mixing up tense;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using informal language (</a:t>
            </a:r>
            <a:r>
              <a:rPr lang="en-AU" sz="2800" dirty="0" err="1"/>
              <a:t>eg</a:t>
            </a:r>
            <a:r>
              <a:rPr lang="en-AU" sz="2800" dirty="0"/>
              <a:t>, slang or texting language).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32" y="1071479"/>
            <a:ext cx="5099542" cy="5693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7061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417" y="2558472"/>
            <a:ext cx="11083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/>
              <a:t>Here’s an example of some writing which did </a:t>
            </a:r>
            <a:r>
              <a:rPr lang="en-AU" sz="4400" b="1" dirty="0">
                <a:solidFill>
                  <a:srgbClr val="FF0000"/>
                </a:solidFill>
              </a:rPr>
              <a:t>not</a:t>
            </a:r>
            <a:r>
              <a:rPr lang="en-AU" sz="4400" dirty="0"/>
              <a:t> pass…</a:t>
            </a:r>
          </a:p>
        </p:txBody>
      </p:sp>
    </p:spTree>
    <p:extLst>
      <p:ext uri="{BB962C8B-B14F-4D97-AF65-F5344CB8AC3E}">
        <p14:creationId xmlns:p14="http://schemas.microsoft.com/office/powerpoint/2010/main" val="1040957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6" y="256562"/>
            <a:ext cx="8969231" cy="6310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4727" y="2290618"/>
            <a:ext cx="11831782" cy="12746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3728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6" y="256562"/>
            <a:ext cx="8969231" cy="6310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908" y="3408219"/>
            <a:ext cx="11711709" cy="12284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1445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6" y="256562"/>
            <a:ext cx="8969231" cy="6310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2436" y="4507346"/>
            <a:ext cx="11757891" cy="12838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7727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235" y="412376"/>
            <a:ext cx="112058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There will be tools to use. For example…..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235" y="1383068"/>
            <a:ext cx="7494494" cy="947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5308" y="1421127"/>
            <a:ext cx="148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</a:rPr>
              <a:t>clock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8123109" y="1501346"/>
            <a:ext cx="461819" cy="711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2169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235" y="412376"/>
            <a:ext cx="112058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There will be tools to use. For example…..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235" y="1383068"/>
            <a:ext cx="7494494" cy="94775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8235" y="2960828"/>
            <a:ext cx="6532321" cy="934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765308" y="1421127"/>
            <a:ext cx="148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</a:rPr>
              <a:t>clock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4274" y="28744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</a:rPr>
              <a:t>background colour,</a:t>
            </a:r>
          </a:p>
          <a:p>
            <a:r>
              <a:rPr lang="en-AU" sz="4000" dirty="0">
                <a:solidFill>
                  <a:srgbClr val="FF0000"/>
                </a:solidFill>
              </a:rPr>
              <a:t>print size &amp; colour 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8123109" y="1501346"/>
            <a:ext cx="461819" cy="711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Left Arrow 12"/>
          <p:cNvSpPr/>
          <p:nvPr/>
        </p:nvSpPr>
        <p:spPr>
          <a:xfrm>
            <a:off x="7042455" y="3170858"/>
            <a:ext cx="461819" cy="711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371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235" y="412376"/>
            <a:ext cx="112058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There will be tools to use. For example…..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235" y="1383068"/>
            <a:ext cx="7494494" cy="94775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8235" y="2960828"/>
            <a:ext cx="6532321" cy="9342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4669491"/>
            <a:ext cx="678561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765308" y="1421127"/>
            <a:ext cx="148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</a:rPr>
              <a:t>clock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4274" y="28744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</a:rPr>
              <a:t>background colour,</a:t>
            </a:r>
          </a:p>
          <a:p>
            <a:r>
              <a:rPr lang="en-AU" sz="4000" dirty="0">
                <a:solidFill>
                  <a:srgbClr val="FF0000"/>
                </a:solidFill>
              </a:rPr>
              <a:t>print size &amp; colour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6900" y="4865021"/>
            <a:ext cx="3923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</a:rPr>
              <a:t>calculator, </a:t>
            </a:r>
            <a:r>
              <a:rPr lang="en-AU" sz="4000" u="sng" dirty="0">
                <a:solidFill>
                  <a:srgbClr val="FF0000"/>
                </a:solidFill>
              </a:rPr>
              <a:t>when</a:t>
            </a:r>
            <a:r>
              <a:rPr lang="en-AU" sz="4000" dirty="0">
                <a:solidFill>
                  <a:srgbClr val="FF0000"/>
                </a:solidFill>
              </a:rPr>
              <a:t> it is allowed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8123109" y="1501346"/>
            <a:ext cx="461819" cy="711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Left Arrow 11"/>
          <p:cNvSpPr/>
          <p:nvPr/>
        </p:nvSpPr>
        <p:spPr>
          <a:xfrm>
            <a:off x="7289463" y="5103738"/>
            <a:ext cx="461819" cy="711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Left Arrow 12"/>
          <p:cNvSpPr/>
          <p:nvPr/>
        </p:nvSpPr>
        <p:spPr>
          <a:xfrm>
            <a:off x="7042455" y="3170858"/>
            <a:ext cx="461819" cy="711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6263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588" y="313765"/>
            <a:ext cx="114568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Test rules are simple….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588" y="1210235"/>
            <a:ext cx="589877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no notes taken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no mobile phones, calculators, or smartwatches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no communicating with other students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588" y="4007224"/>
            <a:ext cx="589877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can’t access any other websites.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588" y="5307106"/>
            <a:ext cx="589877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can do working-out, or write notes, on a blank piece of paper.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34" y="1210236"/>
            <a:ext cx="5271247" cy="51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4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493776"/>
            <a:ext cx="5358384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There are three tests, all on-line, each test taking 45 minutes: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reading test (45 multiple-choice questions);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numeracy test (45 multiple-choice questions);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3200" dirty="0"/>
          </a:p>
          <a:p>
            <a:endParaRPr lang="en-A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493776"/>
            <a:ext cx="5458968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85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5" y="369455"/>
            <a:ext cx="112498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If you break the test rules….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055" y="1320800"/>
            <a:ext cx="5865090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risk….</a:t>
            </a:r>
          </a:p>
          <a:p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having that test result cancelled;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a lengthy ban from future tests; 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your parents (and you) getting a formal letter from NESA, telling you this.</a:t>
            </a:r>
          </a:p>
          <a:p>
            <a:endParaRPr lang="en-A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34" y="1320801"/>
            <a:ext cx="5006111" cy="4978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5935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378691"/>
            <a:ext cx="111667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Special circumstances….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6" y="1311564"/>
            <a:ext cx="6225309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Some students may be entitled to special test conditions (such as extra time, or having a reader). We will know about these, beforehand.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91" y="1295400"/>
            <a:ext cx="4701309" cy="4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91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378691"/>
            <a:ext cx="111667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Special circumstances….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6" y="1311564"/>
            <a:ext cx="6225309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Some students may be entitled to special test conditions (such as extra time, or having a reader). We will know about these, beforehand.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5" y="4228467"/>
            <a:ext cx="622530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If the test is interrupted (</a:t>
            </a:r>
            <a:r>
              <a:rPr lang="en-AU" sz="3200" dirty="0" err="1"/>
              <a:t>eg</a:t>
            </a:r>
            <a:r>
              <a:rPr lang="en-AU" sz="3200" dirty="0"/>
              <a:t>, from a power failure), you will not be disadvantaged.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91" y="1295400"/>
            <a:ext cx="4701309" cy="4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0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129" y="376518"/>
            <a:ext cx="1115209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For the actual tests, you’ll get your results through your Students Online accounts….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129" y="1783976"/>
            <a:ext cx="4464424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You’ll need your NESA numbers to access these;  then, go into My Messages.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375" y="1783976"/>
            <a:ext cx="6261849" cy="435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64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129" y="376518"/>
            <a:ext cx="1115209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For the actual tests, you’ll get your results through your Students Online accounts….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129" y="1783976"/>
            <a:ext cx="4464424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You’ll need your NESA numbers to access these;  then, go into My Messages.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129" y="4078941"/>
            <a:ext cx="4464424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Reading and numeracy results are usually very quick;  writing takes up to 21 days.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375" y="1783976"/>
            <a:ext cx="6261849" cy="435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64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659" y="313765"/>
            <a:ext cx="114748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Your results come in a report…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82" y="1155416"/>
            <a:ext cx="5326354" cy="550862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73240" y="3232720"/>
              <a:ext cx="720720" cy="28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5080" y="3194560"/>
                <a:ext cx="7970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3602360" y="3712960"/>
              <a:ext cx="1644120" cy="187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4200" y="3674800"/>
                <a:ext cx="17204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4054880" y="4174840"/>
              <a:ext cx="67464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2880" y="4030840"/>
                <a:ext cx="818640" cy="28836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/>
          <p:cNvSpPr txBox="1"/>
          <p:nvPr/>
        </p:nvSpPr>
        <p:spPr>
          <a:xfrm>
            <a:off x="7398327" y="2743200"/>
            <a:ext cx="4417155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4000" dirty="0"/>
              <a:t>There are four levels of achievement. You need at least </a:t>
            </a:r>
            <a:r>
              <a:rPr lang="en-AU" sz="4000" u="sng" dirty="0"/>
              <a:t>Level 3</a:t>
            </a:r>
            <a:r>
              <a:rPr lang="en-AU" sz="4000" dirty="0"/>
              <a:t>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932218" y="4174840"/>
            <a:ext cx="246610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89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64" y="406400"/>
            <a:ext cx="113237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To get ready for the tests…..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164" y="2414097"/>
            <a:ext cx="61976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Google “minimum standards tests”, and click 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u="sng" dirty="0"/>
              <a:t>take a demonstration test</a:t>
            </a:r>
            <a:r>
              <a:rPr lang="en-AU" sz="3200" dirty="0"/>
              <a:t>, 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u="sng" dirty="0"/>
              <a:t>view sample questions and answers.</a:t>
            </a:r>
          </a:p>
          <a:p>
            <a:r>
              <a:rPr lang="en-AU" sz="3200" dirty="0"/>
              <a:t>These need no log-in.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961" y="1302328"/>
            <a:ext cx="4781984" cy="527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87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64" y="406400"/>
            <a:ext cx="113237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To practice for the tests…..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62" y="1364708"/>
            <a:ext cx="61976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See me, to arrange for a practice test. Some practice tests will happen in English &amp; Maths classes.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961" y="1302328"/>
            <a:ext cx="4781984" cy="5270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306" y="3092636"/>
            <a:ext cx="3177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/>
              <a:t>…or…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162" y="4266386"/>
            <a:ext cx="6197600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Check in to the Minimum Standards Preparation Google Classroom site, join-code </a:t>
            </a:r>
            <a:r>
              <a:rPr lang="en-AU" sz="4000" b="1" dirty="0" err="1"/>
              <a:t>fekslkn</a:t>
            </a:r>
            <a:r>
              <a:rPr lang="en-AU" sz="3200" dirty="0"/>
              <a:t>. The test schedule will be put on this site.</a:t>
            </a:r>
          </a:p>
        </p:txBody>
      </p:sp>
    </p:spTree>
    <p:extLst>
      <p:ext uri="{BB962C8B-B14F-4D97-AF65-F5344CB8AC3E}">
        <p14:creationId xmlns:p14="http://schemas.microsoft.com/office/powerpoint/2010/main" val="2120626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291" y="434109"/>
            <a:ext cx="11277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Each year, most Year 10 students get through….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4" y="1521691"/>
            <a:ext cx="4932218" cy="474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2255" y="2170545"/>
            <a:ext cx="5301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/>
              <a:t>Bring your best effort, and you’ll be fine!</a:t>
            </a:r>
          </a:p>
        </p:txBody>
      </p:sp>
    </p:spTree>
    <p:extLst>
      <p:ext uri="{BB962C8B-B14F-4D97-AF65-F5344CB8AC3E}">
        <p14:creationId xmlns:p14="http://schemas.microsoft.com/office/powerpoint/2010/main" val="216870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493776"/>
            <a:ext cx="5358384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There are three tests, all on-line, each test taking 45 minutes: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reading test (45 multiple-choice questions);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numeracy test (45 multiple-choice questions);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writing test (500 words maximum).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493776"/>
            <a:ext cx="5458968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8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493776"/>
            <a:ext cx="5358384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There are three tests, all on-line, each test taking 45 minutes: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reading test (45 multiple-choice questions);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numeracy test (45 multiple-choice questions);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writing test (500 words maximum).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493776"/>
            <a:ext cx="5458968" cy="4524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912" y="5334873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/>
              <a:t>…and no two tests are the same.</a:t>
            </a:r>
          </a:p>
        </p:txBody>
      </p:sp>
    </p:spTree>
    <p:extLst>
      <p:ext uri="{BB962C8B-B14F-4D97-AF65-F5344CB8AC3E}">
        <p14:creationId xmlns:p14="http://schemas.microsoft.com/office/powerpoint/2010/main" val="367109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493776"/>
            <a:ext cx="535838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All Year 10 will take the tests in </a:t>
            </a:r>
            <a:r>
              <a:rPr lang="en-AU" sz="3200" u="sng" dirty="0"/>
              <a:t>Week 9</a:t>
            </a:r>
            <a:r>
              <a:rPr lang="en-AU" sz="3200" dirty="0"/>
              <a:t> of this Term.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10" y="493776"/>
            <a:ext cx="5515738" cy="5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493776"/>
            <a:ext cx="535838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All Year 10 will take the tests in </a:t>
            </a:r>
            <a:r>
              <a:rPr lang="en-AU" sz="3200" u="sng" dirty="0"/>
              <a:t>Week 7</a:t>
            </a:r>
            <a:r>
              <a:rPr lang="en-AU" sz="3200" dirty="0"/>
              <a:t> of this Term.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10" y="493776"/>
            <a:ext cx="5515738" cy="5461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912" y="1701127"/>
            <a:ext cx="535838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Those who achieve the minimum standard never have to take that test again.</a:t>
            </a:r>
          </a:p>
        </p:txBody>
      </p:sp>
    </p:spTree>
    <p:extLst>
      <p:ext uri="{BB962C8B-B14F-4D97-AF65-F5344CB8AC3E}">
        <p14:creationId xmlns:p14="http://schemas.microsoft.com/office/powerpoint/2010/main" val="231043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493776"/>
            <a:ext cx="535838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All Year 10 will take the tests in </a:t>
            </a:r>
            <a:r>
              <a:rPr lang="en-AU" sz="3200" u="sng" dirty="0"/>
              <a:t>Week 7</a:t>
            </a:r>
            <a:r>
              <a:rPr lang="en-AU" sz="3200" dirty="0"/>
              <a:t> of this Term.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10" y="493776"/>
            <a:ext cx="5515738" cy="5461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912" y="1701127"/>
            <a:ext cx="535838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Those who achieve the minimum standard never have to take that test again.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912" y="3400920"/>
            <a:ext cx="535838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Those who don’t achieve the minimum standard are allowed to re-take the tests up to four times a year, but there has to be a </a:t>
            </a:r>
            <a:r>
              <a:rPr lang="en-AU" sz="3200" u="sng" dirty="0"/>
              <a:t>30-day gap</a:t>
            </a:r>
            <a:r>
              <a:rPr lang="en-A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796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3&quot;/&gt;&lt;/object&gt;&lt;object type=&quot;3&quot; unique_id=&quot;10005&quot;&gt;&lt;property id=&quot;20148&quot; value=&quot;5&quot;/&gt;&lt;property id=&quot;20300&quot; value=&quot;Slide 7&quot;/&gt;&lt;property id=&quot;20307&quot; value=&quot;265&quot;/&gt;&lt;/object&gt;&lt;object type=&quot;3&quot; unique_id=&quot;10031&quot;&gt;&lt;property id=&quot;20148&quot; value=&quot;5&quot;/&gt;&lt;property id=&quot;20300&quot; value=&quot;Slide 16&quot;/&gt;&lt;property id=&quot;20307&quot; value=&quot;267&quot;/&gt;&lt;/object&gt;&lt;object type=&quot;3&quot; unique_id=&quot;10054&quot;&gt;&lt;property id=&quot;20148&quot; value=&quot;5&quot;/&gt;&lt;property id=&quot;20300&quot; value=&quot;Slide 13&quot;/&gt;&lt;property id=&quot;20307&quot; value=&quot;268&quot;/&gt;&lt;/object&gt;&lt;object type=&quot;3&quot; unique_id=&quot;10151&quot;&gt;&lt;property id=&quot;20148&quot; value=&quot;5&quot;/&gt;&lt;property id=&quot;20300&quot; value=&quot;Slide 21&quot;/&gt;&lt;property id=&quot;20307&quot; value=&quot;269&quot;/&gt;&lt;/object&gt;&lt;object type=&quot;3&quot; unique_id=&quot;10197&quot;&gt;&lt;property id=&quot;20148&quot; value=&quot;5&quot;/&gt;&lt;property id=&quot;20300&quot; value=&quot;Slide 36&quot;/&gt;&lt;property id=&quot;20307&quot; value=&quot;270&quot;/&gt;&lt;/object&gt;&lt;object type=&quot;3&quot; unique_id=&quot;10268&quot;&gt;&lt;property id=&quot;20148&quot; value=&quot;5&quot;/&gt;&lt;property id=&quot;20300&quot; value=&quot;Slide 39&quot;/&gt;&lt;property id=&quot;20307&quot; value=&quot;271&quot;/&gt;&lt;/object&gt;&lt;object type=&quot;3&quot; unique_id=&quot;10324&quot;&gt;&lt;property id=&quot;20148&quot; value=&quot;5&quot;/&gt;&lt;property id=&quot;20300&quot; value=&quot;Slide 43&quot;/&gt;&lt;property id=&quot;20307&quot; value=&quot;272&quot;/&gt;&lt;/object&gt;&lt;object type=&quot;3&quot; unique_id=&quot;10361&quot;&gt;&lt;property id=&quot;20148&quot; value=&quot;5&quot;/&gt;&lt;property id=&quot;20300&quot; value=&quot;Slide 45&quot;/&gt;&lt;property id=&quot;20307&quot; value=&quot;273&quot;/&gt;&lt;/object&gt;&lt;object type=&quot;3&quot; unique_id=&quot;11339&quot;&gt;&lt;property id=&quot;20148&quot; value=&quot;5&quot;/&gt;&lt;property id=&quot;20300&quot; value=&quot;Slide 14&quot;/&gt;&lt;property id=&quot;20307&quot; value=&quot;279&quot;/&gt;&lt;/object&gt;&lt;object type=&quot;3&quot; unique_id=&quot;11340&quot;&gt;&lt;property id=&quot;20148&quot; value=&quot;5&quot;/&gt;&lt;property id=&quot;20300&quot; value=&quot;Slide 15&quot;/&gt;&lt;property id=&quot;20307&quot; value=&quot;281&quot;/&gt;&lt;/object&gt;&lt;object type=&quot;3&quot; unique_id=&quot;11626&quot;&gt;&lt;property id=&quot;20148&quot; value=&quot;5&quot;/&gt;&lt;property id=&quot;20300&quot; value=&quot;Slide 40&quot;/&gt;&lt;property id=&quot;20307&quot; value=&quot;282&quot;/&gt;&lt;/object&gt;&lt;object type=&quot;3&quot; unique_id=&quot;11739&quot;&gt;&lt;property id=&quot;20148&quot; value=&quot;5&quot;/&gt;&lt;property id=&quot;20300&quot; value=&quot;Slide 41&quot;/&gt;&lt;property id=&quot;20307&quot; value=&quot;283&quot;/&gt;&lt;/object&gt;&lt;object type=&quot;3&quot; unique_id=&quot;11792&quot;&gt;&lt;property id=&quot;20148&quot; value=&quot;5&quot;/&gt;&lt;property id=&quot;20300&quot; value=&quot;Slide 6&quot;/&gt;&lt;property id=&quot;20307&quot; value=&quot;284&quot;/&gt;&lt;/object&gt;&lt;object type=&quot;3&quot; unique_id=&quot;11955&quot;&gt;&lt;property id=&quot;20148&quot; value=&quot;5&quot;/&gt;&lt;property id=&quot;20300&quot; value=&quot;Slide 8&quot;/&gt;&lt;property id=&quot;20307&quot; value=&quot;285&quot;/&gt;&lt;/object&gt;&lt;object type=&quot;3&quot; unique_id=&quot;11956&quot;&gt;&lt;property id=&quot;20148&quot; value=&quot;5&quot;/&gt;&lt;property id=&quot;20300&quot; value=&quot;Slide 9&quot;/&gt;&lt;property id=&quot;20307&quot; value=&quot;286&quot;/&gt;&lt;/object&gt;&lt;object type=&quot;3&quot; unique_id=&quot;11959&quot;&gt;&lt;property id=&quot;20148&quot; value=&quot;5&quot;/&gt;&lt;property id=&quot;20300&quot; value=&quot;Slide 10&quot;/&gt;&lt;property id=&quot;20307&quot; value=&quot;289&quot;/&gt;&lt;/object&gt;&lt;object type=&quot;3&quot; unique_id=&quot;11960&quot;&gt;&lt;property id=&quot;20148&quot; value=&quot;5&quot;/&gt;&lt;property id=&quot;20300&quot; value=&quot;Slide 19&quot;/&gt;&lt;property id=&quot;20307&quot; value=&quot;290&quot;/&gt;&lt;/object&gt;&lt;object type=&quot;3&quot; unique_id=&quot;12129&quot;&gt;&lt;property id=&quot;20148&quot; value=&quot;5&quot;/&gt;&lt;property id=&quot;20300&quot; value=&quot;Slide 46&quot;/&gt;&lt;property id=&quot;20307&quot; value=&quot;291&quot;/&gt;&lt;/object&gt;&lt;object type=&quot;3&quot; unique_id=&quot;12256&quot;&gt;&lt;property id=&quot;20148&quot; value=&quot;5&quot;/&gt;&lt;property id=&quot;20300&quot; value=&quot;Slide 3&quot;/&gt;&lt;property id=&quot;20307&quot; value=&quot;292&quot;/&gt;&lt;/object&gt;&lt;object type=&quot;3&quot; unique_id=&quot;12257&quot;&gt;&lt;property id=&quot;20148&quot; value=&quot;5&quot;/&gt;&lt;property id=&quot;20300&quot; value=&quot;Slide 4&quot;/&gt;&lt;property id=&quot;20307&quot; value=&quot;293&quot;/&gt;&lt;/object&gt;&lt;object type=&quot;3&quot; unique_id=&quot;12258&quot;&gt;&lt;property id=&quot;20148&quot; value=&quot;5&quot;/&gt;&lt;property id=&quot;20300&quot; value=&quot;Slide 5&quot;/&gt;&lt;property id=&quot;20307&quot; value=&quot;294&quot;/&gt;&lt;/object&gt;&lt;object type=&quot;3&quot; unique_id=&quot;12399&quot;&gt;&lt;property id=&quot;20148&quot; value=&quot;5&quot;/&gt;&lt;property id=&quot;20300&quot; value=&quot;Slide 17&quot;/&gt;&lt;property id=&quot;20307&quot; value=&quot;295&quot;/&gt;&lt;/object&gt;&lt;object type=&quot;3&quot; unique_id=&quot;12400&quot;&gt;&lt;property id=&quot;20148&quot; value=&quot;5&quot;/&gt;&lt;property id=&quot;20300&quot; value=&quot;Slide 18&quot;/&gt;&lt;property id=&quot;20307&quot; value=&quot;296&quot;/&gt;&lt;/object&gt;&lt;object type=&quot;3&quot; unique_id=&quot;12521&quot;&gt;&lt;property id=&quot;20148&quot; value=&quot;5&quot;/&gt;&lt;property id=&quot;20300&quot; value=&quot;Slide 37&quot;/&gt;&lt;property id=&quot;20307&quot; value=&quot;297&quot;/&gt;&lt;/object&gt;&lt;object type=&quot;3&quot; unique_id=&quot;12522&quot;&gt;&lt;property id=&quot;20148&quot; value=&quot;5&quot;/&gt;&lt;property id=&quot;20300&quot; value=&quot;Slide 38&quot;/&gt;&lt;property id=&quot;20307&quot; value=&quot;298&quot;/&gt;&lt;/object&gt;&lt;object type=&quot;3&quot; unique_id=&quot;12619&quot;&gt;&lt;property id=&quot;20148&quot; value=&quot;5&quot;/&gt;&lt;property id=&quot;20300&quot; value=&quot;Slide 42&quot;/&gt;&lt;property id=&quot;20307&quot; value=&quot;299&quot;/&gt;&lt;/object&gt;&lt;object type=&quot;3&quot; unique_id=&quot;12752&quot;&gt;&lt;property id=&quot;20148&quot; value=&quot;5&quot;/&gt;&lt;property id=&quot;20300&quot; value=&quot;Slide 44&quot;/&gt;&lt;property id=&quot;20307&quot; value=&quot;300&quot;/&gt;&lt;/object&gt;&lt;object type=&quot;3&quot; unique_id=&quot;12991&quot;&gt;&lt;property id=&quot;20148&quot; value=&quot;5&quot;/&gt;&lt;property id=&quot;20300&quot; value=&quot;Slide 47&quot;/&gt;&lt;property id=&quot;20307&quot; value=&quot;301&quot;/&gt;&lt;/object&gt;&lt;object type=&quot;3&quot; unique_id=&quot;13101&quot;&gt;&lt;property id=&quot;20148&quot; value=&quot;5&quot;/&gt;&lt;property id=&quot;20300&quot; value=&quot;Slide 48&quot;/&gt;&lt;property id=&quot;20307&quot; value=&quot;303&quot;/&gt;&lt;/object&gt;&lt;object type=&quot;3&quot; unique_id=&quot;13509&quot;&gt;&lt;property id=&quot;20148&quot; value=&quot;5&quot;/&gt;&lt;property id=&quot;20300&quot; value=&quot;Slide 11&quot;/&gt;&lt;property id=&quot;20307&quot; value=&quot;304&quot;/&gt;&lt;/object&gt;&lt;object type=&quot;3&quot; unique_id=&quot;13510&quot;&gt;&lt;property id=&quot;20148&quot; value=&quot;5&quot;/&gt;&lt;property id=&quot;20300&quot; value=&quot;Slide 12&quot;/&gt;&lt;property id=&quot;20307&quot; value=&quot;305&quot;/&gt;&lt;/object&gt;&lt;object type=&quot;3&quot; unique_id=&quot;13626&quot;&gt;&lt;property id=&quot;20148&quot; value=&quot;5&quot;/&gt;&lt;property id=&quot;20300&quot; value=&quot;Slide 22&quot;/&gt;&lt;property id=&quot;20307&quot; value=&quot;307&quot;/&gt;&lt;/object&gt;&lt;object type=&quot;3&quot; unique_id=&quot;13855&quot;&gt;&lt;property id=&quot;20148&quot; value=&quot;5&quot;/&gt;&lt;property id=&quot;20300&quot; value=&quot;Slide 23&quot;/&gt;&lt;property id=&quot;20307&quot; value=&quot;308&quot;/&gt;&lt;/object&gt;&lt;object type=&quot;3&quot; unique_id=&quot;14276&quot;&gt;&lt;property id=&quot;20148&quot; value=&quot;5&quot;/&gt;&lt;property id=&quot;20300&quot; value=&quot;Slide 24&quot;/&gt;&lt;property id=&quot;20307&quot; value=&quot;320&quot;/&gt;&lt;/object&gt;&lt;object type=&quot;3&quot; unique_id=&quot;14466&quot;&gt;&lt;property id=&quot;20148&quot; value=&quot;5&quot;/&gt;&lt;property id=&quot;20300&quot; value=&quot;Slide 32&quot;/&gt;&lt;property id=&quot;20307&quot; value=&quot;322&quot;/&gt;&lt;/object&gt;&lt;object type=&quot;3&quot; unique_id=&quot;14812&quot;&gt;&lt;property id=&quot;20148&quot; value=&quot;5&quot;/&gt;&lt;property id=&quot;20300&quot; value=&quot;Slide 33&quot;/&gt;&lt;property id=&quot;20307&quot; value=&quot;324&quot;/&gt;&lt;/object&gt;&lt;object type=&quot;3&quot; unique_id=&quot;14813&quot;&gt;&lt;property id=&quot;20148&quot; value=&quot;5&quot;/&gt;&lt;property id=&quot;20300&quot; value=&quot;Slide 34&quot;/&gt;&lt;property id=&quot;20307&quot; value=&quot;325&quot;/&gt;&lt;/object&gt;&lt;object type=&quot;3&quot; unique_id=&quot;14814&quot;&gt;&lt;property id=&quot;20148&quot; value=&quot;5&quot;/&gt;&lt;property id=&quot;20300&quot; value=&quot;Slide 35&quot;/&gt;&lt;property id=&quot;20307&quot; value=&quot;326&quot;/&gt;&lt;/object&gt;&lt;object type=&quot;3&quot; unique_id=&quot;14951&quot;&gt;&lt;property id=&quot;20148&quot; value=&quot;5&quot;/&gt;&lt;property id=&quot;20300&quot; value=&quot;Slide 20&quot;/&gt;&lt;property id=&quot;20307&quot; value=&quot;327&quot;/&gt;&lt;/object&gt;&lt;object type=&quot;3&quot; unique_id=&quot;15628&quot;&gt;&lt;property id=&quot;20148&quot; value=&quot;5&quot;/&gt;&lt;property id=&quot;20300&quot; value=&quot;Slide 25&quot;/&gt;&lt;property id=&quot;20307&quot; value=&quot;328&quot;/&gt;&lt;/object&gt;&lt;object type=&quot;3&quot; unique_id=&quot;15629&quot;&gt;&lt;property id=&quot;20148&quot; value=&quot;5&quot;/&gt;&lt;property id=&quot;20300&quot; value=&quot;Slide 26&quot;/&gt;&lt;property id=&quot;20307&quot; value=&quot;329&quot;/&gt;&lt;/object&gt;&lt;object type=&quot;3&quot; unique_id=&quot;15630&quot;&gt;&lt;property id=&quot;20148&quot; value=&quot;5&quot;/&gt;&lt;property id=&quot;20300&quot; value=&quot;Slide 27&quot;/&gt;&lt;property id=&quot;20307&quot; value=&quot;330&quot;/&gt;&lt;/object&gt;&lt;object type=&quot;3&quot; unique_id=&quot;15631&quot;&gt;&lt;property id=&quot;20148&quot; value=&quot;5&quot;/&gt;&lt;property id=&quot;20300&quot; value=&quot;Slide 28&quot;/&gt;&lt;property id=&quot;20307&quot; value=&quot;331&quot;/&gt;&lt;/object&gt;&lt;object type=&quot;3&quot; unique_id=&quot;15632&quot;&gt;&lt;property id=&quot;20148&quot; value=&quot;5&quot;/&gt;&lt;property id=&quot;20300&quot; value=&quot;Slide 29&quot;/&gt;&lt;property id=&quot;20307&quot; value=&quot;332&quot;/&gt;&lt;/object&gt;&lt;object type=&quot;3&quot; unique_id=&quot;15633&quot;&gt;&lt;property id=&quot;20148&quot; value=&quot;5&quot;/&gt;&lt;property id=&quot;20300&quot; value=&quot;Slide 30&quot;/&gt;&lt;property id=&quot;20307&quot; value=&quot;333&quot;/&gt;&lt;/object&gt;&lt;object type=&quot;3&quot; unique_id=&quot;15634&quot;&gt;&lt;property id=&quot;20148&quot; value=&quot;5&quot;/&gt;&lt;property id=&quot;20300&quot; value=&quot;Slide 31&quot;/&gt;&lt;property id=&quot;20307&quot; value=&quot;334&quot;/&gt;&lt;/object&gt;&lt;/object&gt;&lt;object type=&quot;8&quot; unique_id=&quot;10012&quot;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1403</Words>
  <Application>Microsoft Office PowerPoint</Application>
  <PresentationFormat>Widescreen</PresentationFormat>
  <Paragraphs>178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 Bawden</dc:creator>
  <cp:lastModifiedBy>Martyn Bawden</cp:lastModifiedBy>
  <cp:revision>146</cp:revision>
  <dcterms:created xsi:type="dcterms:W3CDTF">2019-03-07T01:37:02Z</dcterms:created>
  <dcterms:modified xsi:type="dcterms:W3CDTF">2024-05-26T02:48:20Z</dcterms:modified>
</cp:coreProperties>
</file>